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8"/>
  </p:notesMasterIdLst>
  <p:sldIdLst>
    <p:sldId id="257" r:id="rId3"/>
    <p:sldId id="286" r:id="rId4"/>
    <p:sldId id="318" r:id="rId5"/>
    <p:sldId id="328" r:id="rId6"/>
    <p:sldId id="329" r:id="rId7"/>
    <p:sldId id="319" r:id="rId8"/>
    <p:sldId id="322" r:id="rId9"/>
    <p:sldId id="320" r:id="rId10"/>
    <p:sldId id="324" r:id="rId11"/>
    <p:sldId id="323" r:id="rId12"/>
    <p:sldId id="330" r:id="rId13"/>
    <p:sldId id="332" r:id="rId14"/>
    <p:sldId id="334" r:id="rId15"/>
    <p:sldId id="331" r:id="rId16"/>
    <p:sldId id="32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FFFF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96359-3615-45D4-8DBA-1E44C874DD8C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9D0B-1B13-4E03-B812-55158B31FB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18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9D0B-1B13-4E03-B812-55158B31FB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571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file:///\\angler99\Inkd_G\pressp0509%20(INKD)\2_In_Progress\Sharmila\062509\D_mmace_greenfiend_nl_11x17_hf\line.png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Rectangle 12"/>
          <p:cNvSpPr>
            <a:spLocks noChangeArrowheads="1"/>
          </p:cNvSpPr>
          <p:nvPr userDrawn="1"/>
        </p:nvSpPr>
        <p:spPr bwMode="auto">
          <a:xfrm>
            <a:off x="-9728" y="-1622"/>
            <a:ext cx="9144000" cy="6859621"/>
          </a:xfrm>
          <a:prstGeom prst="rect">
            <a:avLst/>
          </a:prstGeom>
          <a:gradFill rotWithShape="1">
            <a:gsLst>
              <a:gs pos="0">
                <a:srgbClr val="FFFFFF">
                  <a:alpha val="50999"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71800"/>
            <a:ext cx="7772400" cy="1143000"/>
          </a:xfrm>
          <a:prstGeom prst="rect">
            <a:avLst/>
          </a:prstGeom>
        </p:spPr>
        <p:txBody>
          <a:bodyPr anchor="t"/>
          <a:lstStyle>
            <a:lvl1pPr algn="l">
              <a:defRPr sz="2400" b="0" cap="all">
                <a:solidFill>
                  <a:schemeClr val="accent4"/>
                </a:solidFill>
                <a:effectLst>
                  <a:reflection blurRad="6350" stA="60000" endA="900" endPos="58000" dir="5400000" sy="-100000" algn="bl" rotWithShape="0"/>
                </a:effectLst>
                <a:latin typeface="Danube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667000"/>
            <a:ext cx="7772400" cy="457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74" name="Freeform 2"/>
          <p:cNvSpPr>
            <a:spLocks/>
          </p:cNvSpPr>
          <p:nvPr userDrawn="1"/>
        </p:nvSpPr>
        <p:spPr bwMode="auto">
          <a:xfrm>
            <a:off x="0" y="1"/>
            <a:ext cx="9144000" cy="1752599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7"/>
              </a:cxn>
              <a:cxn ang="0">
                <a:pos x="0" y="191"/>
              </a:cxn>
              <a:cxn ang="0">
                <a:pos x="399" y="172"/>
              </a:cxn>
              <a:cxn ang="0">
                <a:pos x="1528" y="351"/>
              </a:cxn>
              <a:cxn ang="0">
                <a:pos x="2301" y="456"/>
              </a:cxn>
              <a:cxn ang="0">
                <a:pos x="3107" y="599"/>
              </a:cxn>
              <a:cxn ang="0">
                <a:pos x="3107" y="0"/>
              </a:cxn>
              <a:cxn ang="0">
                <a:pos x="10" y="0"/>
              </a:cxn>
            </a:cxnLst>
            <a:rect l="0" t="0" r="r" b="b"/>
            <a:pathLst>
              <a:path w="3107" h="599">
                <a:moveTo>
                  <a:pt x="10" y="0"/>
                </a:moveTo>
                <a:cubicBezTo>
                  <a:pt x="10" y="0"/>
                  <a:pt x="6" y="2"/>
                  <a:pt x="0" y="7"/>
                </a:cubicBezTo>
                <a:cubicBezTo>
                  <a:pt x="0" y="191"/>
                  <a:pt x="0" y="191"/>
                  <a:pt x="0" y="191"/>
                </a:cubicBezTo>
                <a:cubicBezTo>
                  <a:pt x="58" y="215"/>
                  <a:pt x="208" y="218"/>
                  <a:pt x="399" y="172"/>
                </a:cubicBezTo>
                <a:cubicBezTo>
                  <a:pt x="1017" y="22"/>
                  <a:pt x="1202" y="197"/>
                  <a:pt x="1528" y="351"/>
                </a:cubicBezTo>
                <a:cubicBezTo>
                  <a:pt x="1800" y="479"/>
                  <a:pt x="1998" y="500"/>
                  <a:pt x="2301" y="456"/>
                </a:cubicBezTo>
                <a:cubicBezTo>
                  <a:pt x="2755" y="390"/>
                  <a:pt x="2960" y="491"/>
                  <a:pt x="3107" y="599"/>
                </a:cubicBezTo>
                <a:cubicBezTo>
                  <a:pt x="3107" y="0"/>
                  <a:pt x="3107" y="0"/>
                  <a:pt x="3107" y="0"/>
                </a:cubicBezTo>
                <a:lnTo>
                  <a:pt x="10" y="0"/>
                </a:ln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146" name="Picture 2" descr="C:\Users\Noname\Pictures\Other\ATL logo aug 201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73819"/>
            <a:ext cx="1907019" cy="106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95325"/>
            <a:ext cx="7162800" cy="600075"/>
          </a:xfrm>
          <a:prstGeom prst="rect">
            <a:avLst/>
          </a:prstGeom>
        </p:spPr>
        <p:txBody>
          <a:bodyPr anchor="t"/>
          <a:lstStyle>
            <a:lvl1pPr algn="l">
              <a:defRPr sz="2000" b="1" cap="none">
                <a:solidFill>
                  <a:schemeClr val="accent5">
                    <a:lumMod val="75000"/>
                  </a:schemeClr>
                </a:solidFill>
                <a:latin typeface="Danube" pitchFamily="2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52400" y="1371600"/>
            <a:ext cx="8534400" cy="4876800"/>
          </a:xfrm>
          <a:prstGeom prst="rect">
            <a:avLst/>
          </a:prstGeom>
        </p:spPr>
        <p:txBody>
          <a:bodyPr lIns="0" tIns="0" rIns="0" bIns="0"/>
          <a:lstStyle>
            <a:lvl1pPr marL="0" indent="182880">
              <a:lnSpc>
                <a:spcPct val="250000"/>
              </a:lnSpc>
              <a:spcBef>
                <a:spcPts val="0"/>
              </a:spcBef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22"/>
          <p:cNvSpPr txBox="1">
            <a:spLocks noChangeArrowheads="1"/>
          </p:cNvSpPr>
          <p:nvPr userDrawn="1"/>
        </p:nvSpPr>
        <p:spPr bwMode="auto">
          <a:xfrm>
            <a:off x="152400" y="6553200"/>
            <a:ext cx="2590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595959"/>
                </a:solidFill>
                <a:effectLst/>
                <a:latin typeface="Arial" pitchFamily="34" charset="0"/>
              </a:rPr>
              <a:t>P.O.Box 31590, Capital City, Lilongwe 3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</a:rPr>
              <a:t> 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</a:rPr>
            </a:b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on Layout Slide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695325"/>
            <a:ext cx="7162800" cy="600075"/>
          </a:xfrm>
          <a:prstGeom prst="rect">
            <a:avLst/>
          </a:prstGeom>
        </p:spPr>
        <p:txBody>
          <a:bodyPr anchor="t"/>
          <a:lstStyle>
            <a:lvl1pPr algn="l">
              <a:defRPr sz="2000" b="0" cap="none">
                <a:solidFill>
                  <a:schemeClr val="accent5">
                    <a:lumMod val="75000"/>
                  </a:schemeClr>
                </a:solidFill>
                <a:latin typeface="Danube" pitchFamily="2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0"/>
          </p:nvPr>
        </p:nvSpPr>
        <p:spPr>
          <a:xfrm>
            <a:off x="152400" y="1371600"/>
            <a:ext cx="8305800" cy="1752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1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52400" y="3886200"/>
            <a:ext cx="4267200" cy="2438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1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152400" y="3276600"/>
            <a:ext cx="4267200" cy="4572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buNone/>
              <a:defRPr sz="200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able Placeholder 10"/>
          <p:cNvSpPr>
            <a:spLocks noGrp="1"/>
          </p:cNvSpPr>
          <p:nvPr>
            <p:ph type="tbl" sz="quarter" idx="13"/>
          </p:nvPr>
        </p:nvSpPr>
        <p:spPr>
          <a:xfrm>
            <a:off x="4495800" y="3276600"/>
            <a:ext cx="4495800" cy="304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on Layout Slide with Ba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6200" y="695325"/>
            <a:ext cx="7162800" cy="600075"/>
          </a:xfrm>
          <a:prstGeom prst="rect">
            <a:avLst/>
          </a:prstGeom>
        </p:spPr>
        <p:txBody>
          <a:bodyPr anchor="t"/>
          <a:lstStyle>
            <a:lvl1pPr algn="l">
              <a:defRPr sz="2000" b="1" cap="none">
                <a:solidFill>
                  <a:schemeClr val="accent5">
                    <a:lumMod val="75000"/>
                  </a:schemeClr>
                </a:solidFill>
                <a:latin typeface="Danube" pitchFamily="2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52400" y="1371600"/>
            <a:ext cx="4267200" cy="1752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1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152400" y="3886200"/>
            <a:ext cx="4267200" cy="2438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1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8"/>
          <p:cNvSpPr>
            <a:spLocks noGrp="1"/>
          </p:cNvSpPr>
          <p:nvPr>
            <p:ph sz="quarter" idx="12"/>
          </p:nvPr>
        </p:nvSpPr>
        <p:spPr>
          <a:xfrm>
            <a:off x="152400" y="3276600"/>
            <a:ext cx="4267200" cy="4572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buNone/>
              <a:defRPr sz="200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495800" y="1371600"/>
            <a:ext cx="4419600" cy="4953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on Layout Slide with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52400" y="1371600"/>
            <a:ext cx="4267200" cy="1752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1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152400" y="3886200"/>
            <a:ext cx="4267200" cy="2438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1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8"/>
          <p:cNvSpPr>
            <a:spLocks noGrp="1"/>
          </p:cNvSpPr>
          <p:nvPr>
            <p:ph sz="quarter" idx="12"/>
          </p:nvPr>
        </p:nvSpPr>
        <p:spPr>
          <a:xfrm>
            <a:off x="152400" y="3276600"/>
            <a:ext cx="4267200" cy="4572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buNone/>
              <a:defRPr sz="1400">
                <a:solidFill>
                  <a:schemeClr val="accent5">
                    <a:lumMod val="75000"/>
                  </a:schemeClr>
                </a:solidFill>
                <a:latin typeface="Danube" pitchFamily="2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495800" y="1371600"/>
            <a:ext cx="4419600" cy="4953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" y="695325"/>
            <a:ext cx="7162800" cy="600075"/>
          </a:xfrm>
          <a:prstGeom prst="rect">
            <a:avLst/>
          </a:prstGeom>
        </p:spPr>
        <p:txBody>
          <a:bodyPr anchor="t"/>
          <a:lstStyle>
            <a:lvl1pPr algn="l">
              <a:defRPr sz="2000" b="1" cap="none">
                <a:solidFill>
                  <a:schemeClr val="accent5">
                    <a:lumMod val="75000"/>
                  </a:schemeClr>
                </a:solidFill>
                <a:latin typeface="Danube" pitchFamily="2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382000" cy="1143000"/>
          </a:xfrm>
          <a:prstGeom prst="rect">
            <a:avLst/>
          </a:prstGeom>
        </p:spPr>
        <p:txBody>
          <a:bodyPr anchor="t"/>
          <a:lstStyle>
            <a:lvl1pPr algn="l">
              <a:defRPr sz="2800" b="0" cap="all">
                <a:solidFill>
                  <a:schemeClr val="accent4"/>
                </a:solidFill>
                <a:effectLst>
                  <a:reflection blurRad="6350" stA="60000" endA="900" endPos="58000" dir="5400000" sy="-100000" algn="bl" rotWithShape="0"/>
                </a:effectLst>
                <a:latin typeface="Danube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52400" y="2743200"/>
            <a:ext cx="7772400" cy="2667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50000"/>
              </a:lnSpc>
              <a:buNone/>
              <a:defRPr sz="120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reeform 2"/>
          <p:cNvSpPr>
            <a:spLocks/>
          </p:cNvSpPr>
          <p:nvPr userDrawn="1"/>
        </p:nvSpPr>
        <p:spPr bwMode="auto">
          <a:xfrm>
            <a:off x="0" y="1"/>
            <a:ext cx="9144000" cy="1752599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7"/>
              </a:cxn>
              <a:cxn ang="0">
                <a:pos x="0" y="191"/>
              </a:cxn>
              <a:cxn ang="0">
                <a:pos x="399" y="172"/>
              </a:cxn>
              <a:cxn ang="0">
                <a:pos x="1528" y="351"/>
              </a:cxn>
              <a:cxn ang="0">
                <a:pos x="2301" y="456"/>
              </a:cxn>
              <a:cxn ang="0">
                <a:pos x="3107" y="599"/>
              </a:cxn>
              <a:cxn ang="0">
                <a:pos x="3107" y="0"/>
              </a:cxn>
              <a:cxn ang="0">
                <a:pos x="10" y="0"/>
              </a:cxn>
            </a:cxnLst>
            <a:rect l="0" t="0" r="r" b="b"/>
            <a:pathLst>
              <a:path w="3107" h="599">
                <a:moveTo>
                  <a:pt x="10" y="0"/>
                </a:moveTo>
                <a:cubicBezTo>
                  <a:pt x="10" y="0"/>
                  <a:pt x="6" y="2"/>
                  <a:pt x="0" y="7"/>
                </a:cubicBezTo>
                <a:cubicBezTo>
                  <a:pt x="0" y="191"/>
                  <a:pt x="0" y="191"/>
                  <a:pt x="0" y="191"/>
                </a:cubicBezTo>
                <a:cubicBezTo>
                  <a:pt x="58" y="215"/>
                  <a:pt x="208" y="218"/>
                  <a:pt x="399" y="172"/>
                </a:cubicBezTo>
                <a:cubicBezTo>
                  <a:pt x="1017" y="22"/>
                  <a:pt x="1202" y="197"/>
                  <a:pt x="1528" y="351"/>
                </a:cubicBezTo>
                <a:cubicBezTo>
                  <a:pt x="1800" y="479"/>
                  <a:pt x="1998" y="500"/>
                  <a:pt x="2301" y="456"/>
                </a:cubicBezTo>
                <a:cubicBezTo>
                  <a:pt x="2755" y="390"/>
                  <a:pt x="2960" y="491"/>
                  <a:pt x="3107" y="599"/>
                </a:cubicBezTo>
                <a:cubicBezTo>
                  <a:pt x="3107" y="0"/>
                  <a:pt x="3107" y="0"/>
                  <a:pt x="3107" y="0"/>
                </a:cubicBezTo>
                <a:lnTo>
                  <a:pt x="10" y="0"/>
                </a:ln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" name="line.png" descr="\\angler99\Inkd_G\pressp0509 (INKD)\2_In_Progress\Sharmila\062509\D_mmace_greenfiend_nl_11x17_hf\line.png"/>
          <p:cNvPicPr/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-704578" y="692471"/>
            <a:ext cx="9448800" cy="1295401"/>
          </a:xfrm>
          <a:prstGeom prst="rect">
            <a:avLst/>
          </a:prstGeom>
        </p:spPr>
      </p:pic>
      <p:pic>
        <p:nvPicPr>
          <p:cNvPr id="7170" name="Picture 2" descr="C:\Users\Noname\Pictures\Other\ATL logo aug 201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22670"/>
            <a:ext cx="1955800" cy="109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12"/>
          <p:cNvSpPr>
            <a:spLocks noChangeArrowheads="1"/>
          </p:cNvSpPr>
          <p:nvPr/>
        </p:nvSpPr>
        <p:spPr bwMode="auto">
          <a:xfrm>
            <a:off x="0" y="152400"/>
            <a:ext cx="9144000" cy="6705600"/>
          </a:xfrm>
          <a:prstGeom prst="rect">
            <a:avLst/>
          </a:prstGeom>
          <a:gradFill rotWithShape="1">
            <a:gsLst>
              <a:gs pos="0">
                <a:srgbClr val="FFFFFF">
                  <a:alpha val="50999"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4"/>
          <p:cNvSpPr>
            <a:spLocks/>
          </p:cNvSpPr>
          <p:nvPr/>
        </p:nvSpPr>
        <p:spPr bwMode="auto">
          <a:xfrm flipV="1">
            <a:off x="0" y="0"/>
            <a:ext cx="9144000" cy="1600200"/>
          </a:xfrm>
          <a:custGeom>
            <a:avLst/>
            <a:gdLst/>
            <a:ahLst/>
            <a:cxnLst>
              <a:cxn ang="0">
                <a:pos x="1028" y="364"/>
              </a:cxn>
              <a:cxn ang="0">
                <a:pos x="0" y="536"/>
              </a:cxn>
              <a:cxn ang="0">
                <a:pos x="3416" y="536"/>
              </a:cxn>
              <a:cxn ang="0">
                <a:pos x="3416" y="0"/>
              </a:cxn>
              <a:cxn ang="0">
                <a:pos x="1028" y="364"/>
              </a:cxn>
            </a:cxnLst>
            <a:rect l="0" t="0" r="r" b="b"/>
            <a:pathLst>
              <a:path w="3416" h="536">
                <a:moveTo>
                  <a:pt x="1028" y="364"/>
                </a:moveTo>
                <a:cubicBezTo>
                  <a:pt x="320" y="344"/>
                  <a:pt x="0" y="536"/>
                  <a:pt x="0" y="536"/>
                </a:cubicBezTo>
                <a:cubicBezTo>
                  <a:pt x="3416" y="536"/>
                  <a:pt x="3416" y="536"/>
                  <a:pt x="3416" y="536"/>
                </a:cubicBezTo>
                <a:cubicBezTo>
                  <a:pt x="3416" y="0"/>
                  <a:pt x="3416" y="0"/>
                  <a:pt x="3416" y="0"/>
                </a:cubicBezTo>
                <a:cubicBezTo>
                  <a:pt x="2904" y="340"/>
                  <a:pt x="2257" y="399"/>
                  <a:pt x="1028" y="364"/>
                </a:cubicBezTo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8194" name="Picture 2" descr="C:\Users\Noname\Pictures\Other\ATL logo aug 2011.pn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1452562" cy="81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09800"/>
            <a:ext cx="6019800" cy="990600"/>
          </a:xfrm>
        </p:spPr>
        <p:txBody>
          <a:bodyPr/>
          <a:lstStyle/>
          <a:p>
            <a:pPr algn="ctr"/>
            <a:r>
              <a:rPr lang="en-US" sz="2800" b="1" dirty="0" smtClean="0"/>
              <a:t>ACE/ATL CHITHUMBA MODEL Productivity Component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Picture 4" descr="C:\Users\GAME STORES\.idlerc\Desktop\20170113_142648 (3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200400"/>
            <a:ext cx="5562600" cy="3277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Repayment</a:t>
            </a:r>
            <a:endParaRPr lang="en-US" sz="2000" dirty="0"/>
          </a:p>
        </p:txBody>
      </p:sp>
      <p:sp>
        <p:nvSpPr>
          <p:cNvPr id="19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990600"/>
            <a:ext cx="8305800" cy="2819400"/>
          </a:xfrm>
        </p:spPr>
        <p:txBody>
          <a:bodyPr/>
          <a:lstStyle/>
          <a:p>
            <a:pPr algn="just"/>
            <a:r>
              <a:rPr lang="en-US" sz="1800" b="1" dirty="0" smtClean="0"/>
              <a:t>Overview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Soya repayment relatively poor despite successful growing season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Overall Repayment 68.9% (Mitundu – 75%) (Phirilanjuzi – 62.3%)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Groundnut repayment in contrast has been good and is ongoing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Overall Repayment 84.6% (Chioshya – 82.8%) (Mikundi – 86%)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Soya Yield Approx. (600 Kgs/Acre) ; Groundnut Yield </a:t>
            </a:r>
            <a:r>
              <a:rPr lang="en-US" sz="1800" dirty="0"/>
              <a:t>Approx. </a:t>
            </a:r>
            <a:r>
              <a:rPr lang="en-US" sz="1800" dirty="0" smtClean="0"/>
              <a:t>(750 </a:t>
            </a:r>
            <a:r>
              <a:rPr lang="en-US" sz="1800" dirty="0"/>
              <a:t>Kgs/Acre) </a:t>
            </a:r>
          </a:p>
          <a:p>
            <a:pPr algn="just">
              <a:buFont typeface="Arial" pitchFamily="34" charset="0"/>
              <a:buChar char="•"/>
            </a:pPr>
            <a:endParaRPr lang="en-US" sz="1800" dirty="0"/>
          </a:p>
          <a:p>
            <a:pPr algn="just">
              <a:buFont typeface="Arial" pitchFamily="34" charset="0"/>
              <a:buChar char="•"/>
            </a:pPr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3505200"/>
            <a:ext cx="8305800" cy="3048000"/>
          </a:xfrm>
        </p:spPr>
        <p:txBody>
          <a:bodyPr/>
          <a:lstStyle/>
          <a:p>
            <a:pPr algn="just"/>
            <a:r>
              <a:rPr lang="en-US" sz="1800" b="1" dirty="0" smtClean="0"/>
              <a:t>Observations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Geographic spread of farmers resulted in the use of rural aggregation points was logistically challenging and costly</a:t>
            </a:r>
          </a:p>
          <a:p>
            <a:pPr algn="just"/>
            <a:r>
              <a:rPr lang="en-US" sz="1800" b="1" dirty="0" smtClean="0"/>
              <a:t>Possible reasons for non-repayment among soya farmers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Inadequate farmer screening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/>
              <a:t>F</a:t>
            </a:r>
            <a:r>
              <a:rPr lang="en-US" sz="1800" dirty="0" smtClean="0"/>
              <a:t>armers may not have been convinced of the sustainability of the project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Failure of food crops may have influenced repayment decisions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Farmers may have felt they did not benefit enough to justify repayment</a:t>
            </a:r>
          </a:p>
          <a:p>
            <a:pPr algn="just">
              <a:buFont typeface="Arial" pitchFamily="34" charset="0"/>
              <a:buChar char="•"/>
            </a:pPr>
            <a:endParaRPr lang="en-US" sz="1800" dirty="0"/>
          </a:p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41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783" y="709469"/>
            <a:ext cx="7162800" cy="600075"/>
          </a:xfrm>
        </p:spPr>
        <p:txBody>
          <a:bodyPr/>
          <a:lstStyle/>
          <a:p>
            <a:pPr algn="ctr"/>
            <a:r>
              <a:rPr lang="en-US" dirty="0" smtClean="0"/>
              <a:t>Soya Repayment by Group</a:t>
            </a:r>
            <a:endParaRPr lang="en-US" sz="2000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4114800"/>
            <a:ext cx="8305800" cy="2438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pic>
        <p:nvPicPr>
          <p:cNvPr id="7" name="Picture 6" descr="C:\Users\GAME STORES\.idlerc\Desktop\mITUNDU sUMMAR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222" y="1289832"/>
            <a:ext cx="4999355" cy="311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GAME STORES\.idlerc\Desktop\pHIRI sUMMARY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339" y="4609424"/>
            <a:ext cx="4643120" cy="178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452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783" y="709469"/>
            <a:ext cx="7162800" cy="600075"/>
          </a:xfrm>
        </p:spPr>
        <p:txBody>
          <a:bodyPr/>
          <a:lstStyle/>
          <a:p>
            <a:pPr algn="ctr"/>
            <a:r>
              <a:rPr lang="en-US" dirty="0" smtClean="0"/>
              <a:t>Groundnut Repayment by Group</a:t>
            </a:r>
            <a:endParaRPr lang="en-US" sz="2000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4114800"/>
            <a:ext cx="8305800" cy="2438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pic>
        <p:nvPicPr>
          <p:cNvPr id="6" name="Picture 5" descr="C:\Users\GAME STORES\.idlerc\Desktop\cHIOSHYA sUMMAR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1" y="1217612"/>
            <a:ext cx="4726305" cy="1852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GAME STORES\.idlerc\Desktop\mIKUNDI sUMMARY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745" y="3418205"/>
            <a:ext cx="4928235" cy="3134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11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783" y="709469"/>
            <a:ext cx="7162800" cy="600075"/>
          </a:xfrm>
        </p:spPr>
        <p:txBody>
          <a:bodyPr/>
          <a:lstStyle/>
          <a:p>
            <a:pPr algn="ctr"/>
            <a:r>
              <a:rPr lang="en-US" dirty="0" smtClean="0"/>
              <a:t>Phirilanjuzi Rural Aggregation Points</a:t>
            </a:r>
            <a:endParaRPr lang="en-US" sz="2000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4114800"/>
            <a:ext cx="8305800" cy="2438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pic>
        <p:nvPicPr>
          <p:cNvPr id="5" name="Picture 4" descr="C:\Users\GAME STORES\.idlerc\Desktop\Phrilanjuzi Kg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47" y="1524000"/>
            <a:ext cx="7529105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458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783" y="709469"/>
            <a:ext cx="7162800" cy="600075"/>
          </a:xfrm>
        </p:spPr>
        <p:txBody>
          <a:bodyPr/>
          <a:lstStyle/>
          <a:p>
            <a:pPr algn="ctr"/>
            <a:r>
              <a:rPr lang="en-US" dirty="0" smtClean="0"/>
              <a:t>Mchinji EPA Sections – Farmer Groups</a:t>
            </a:r>
            <a:endParaRPr lang="en-US" sz="2000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4114800"/>
            <a:ext cx="8305800" cy="2438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pic>
        <p:nvPicPr>
          <p:cNvPr id="6" name="Picture 5" descr="C:\Users\GAME STORES\.idlerc\Desktop\Mchinji Section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991" y="1600200"/>
            <a:ext cx="7133817" cy="45358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755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295400"/>
            <a:ext cx="8305800" cy="4572000"/>
          </a:xfrm>
        </p:spPr>
        <p:txBody>
          <a:bodyPr/>
          <a:lstStyle/>
          <a:p>
            <a:r>
              <a:rPr lang="en-US" sz="1600" b="1" dirty="0" smtClean="0"/>
              <a:t>Farmer Response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Despite poor repayment rate among Soya farmers, the majority of farmers have responded positively to the Chithumba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Crop diversification may be necessary to mitigate risk of low market prices for particular crops</a:t>
            </a:r>
            <a:endParaRPr lang="en-US" sz="1600" b="1" dirty="0" smtClean="0"/>
          </a:p>
          <a:p>
            <a:r>
              <a:rPr lang="en-US" sz="1600" b="1" dirty="0" smtClean="0"/>
              <a:t>Farmer Selection is Crucial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model is designed to be sustainable which requires a relatively high repayment rate of approx. 4 to 1 (grain to seed)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Farmers need to be adequately sensitized and screened which takes time</a:t>
            </a:r>
            <a:endParaRPr lang="en-US" sz="1600" dirty="0"/>
          </a:p>
          <a:p>
            <a:r>
              <a:rPr lang="en-US" sz="1600" b="1" dirty="0" smtClean="0"/>
              <a:t>Geographic Spread Important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Transportation of repayment volumes can be a challenge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Disaggregated collection can be logistically </a:t>
            </a:r>
            <a:r>
              <a:rPr lang="en-US" sz="1600" dirty="0" smtClean="0"/>
              <a:t>challenging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Ideally farmers should be located in close proximity to an ACE warehouse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en-US" sz="1600" dirty="0" smtClean="0"/>
              <a:t>	</a:t>
            </a:r>
            <a:r>
              <a:rPr lang="en-US" dirty="0" smtClean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91367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The Chithumba Model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295400"/>
            <a:ext cx="8305800" cy="4572000"/>
          </a:xfrm>
        </p:spPr>
        <p:txBody>
          <a:bodyPr/>
          <a:lstStyle/>
          <a:p>
            <a:r>
              <a:rPr lang="en-US" sz="1600" b="1" dirty="0" smtClean="0"/>
              <a:t>Sustainability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model is designed to be sustainable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Sustainability requires a relatively high repayment rate of </a:t>
            </a:r>
            <a:r>
              <a:rPr lang="en-US" sz="1600" dirty="0" err="1" smtClean="0"/>
              <a:t>approx</a:t>
            </a:r>
            <a:r>
              <a:rPr lang="en-US" sz="1600" dirty="0" smtClean="0"/>
              <a:t> 1 to 4 (seed to grain)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Requires thorough farmer sensitization</a:t>
            </a:r>
            <a:endParaRPr lang="en-US" sz="1600" dirty="0"/>
          </a:p>
          <a:p>
            <a:r>
              <a:rPr lang="en-US" sz="1600" b="1" dirty="0" smtClean="0"/>
              <a:t>Inputs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Soya – 30 kgs Makwacha seed &amp; 2 sachets Nitrofix Inoculant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Groundnuts – 30 kgs CG7 seed</a:t>
            </a:r>
          </a:p>
          <a:p>
            <a:r>
              <a:rPr lang="en-US" sz="1600" b="1" dirty="0" smtClean="0"/>
              <a:t>Extension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Productivity training is conducted at three main training days (MISST/IITA/ATL)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ATL field officers</a:t>
            </a:r>
          </a:p>
          <a:p>
            <a:r>
              <a:rPr lang="en-US" sz="1600" b="1" dirty="0" smtClean="0"/>
              <a:t>Access to Markets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Farmers are trained on ACE services and linked to markets through ACE</a:t>
            </a:r>
            <a:endParaRPr lang="en-US" sz="1600" b="1" dirty="0" smtClean="0"/>
          </a:p>
          <a:p>
            <a:r>
              <a:rPr lang="en-US" sz="1600" b="1" dirty="0" smtClean="0"/>
              <a:t>Farmers based around ACE Warehouse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Ideally framers are based in close proximity to an ACE warehouse where trainings are conducted and repayment volumes are delivered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en-US" sz="1600" dirty="0" smtClean="0"/>
              <a:t>	</a:t>
            </a:r>
            <a:r>
              <a:rPr lang="en-US" dirty="0" smtClean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7796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Farmer Identification</a:t>
            </a:r>
            <a:endParaRPr lang="en-US" sz="2000" dirty="0"/>
          </a:p>
        </p:txBody>
      </p:sp>
      <p:sp>
        <p:nvSpPr>
          <p:cNvPr id="19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295400"/>
            <a:ext cx="8305800" cy="2819400"/>
          </a:xfrm>
        </p:spPr>
        <p:txBody>
          <a:bodyPr/>
          <a:lstStyle/>
          <a:p>
            <a:pPr algn="just"/>
            <a:r>
              <a:rPr lang="en-US" sz="1800" b="1" dirty="0" smtClean="0"/>
              <a:t>Overview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Planned to identify farmer groups around ACE warehouses in Lilongwe &amp; Mchinji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Late start to the project forced us to look further afield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/>
              <a:t>Farmers were distributed over a larger area than planned</a:t>
            </a:r>
          </a:p>
          <a:p>
            <a:pPr algn="just">
              <a:buFont typeface="Arial" pitchFamily="34" charset="0"/>
              <a:buChar char="•"/>
            </a:pPr>
            <a:endParaRPr lang="en-US" sz="1800" dirty="0" smtClean="0"/>
          </a:p>
          <a:p>
            <a:pPr algn="just"/>
            <a:endParaRPr lang="en-US" sz="1800" dirty="0" smtClean="0"/>
          </a:p>
          <a:p>
            <a:pPr algn="just">
              <a:buFont typeface="Arial" pitchFamily="34" charset="0"/>
              <a:buChar char="•"/>
            </a:pPr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54842" y="4516272"/>
            <a:ext cx="8305800" cy="2438400"/>
          </a:xfrm>
        </p:spPr>
        <p:txBody>
          <a:bodyPr/>
          <a:lstStyle/>
          <a:p>
            <a:pPr algn="just"/>
            <a:r>
              <a:rPr lang="en-US" sz="1800" b="1" dirty="0" smtClean="0"/>
              <a:t>Observations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Short time frame introduced screening constraints, adequate screening of farmer groups is critical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Requires time to identify willing participants given the relatively high repayment ratio</a:t>
            </a:r>
          </a:p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253" y="3096336"/>
            <a:ext cx="5936977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58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783" y="709469"/>
            <a:ext cx="7162800" cy="600075"/>
          </a:xfrm>
        </p:spPr>
        <p:txBody>
          <a:bodyPr/>
          <a:lstStyle/>
          <a:p>
            <a:pPr algn="ctr"/>
            <a:r>
              <a:rPr lang="en-US" dirty="0" smtClean="0"/>
              <a:t>Lilongwe Operational Areas</a:t>
            </a:r>
            <a:endParaRPr lang="en-US" sz="2000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4114800"/>
            <a:ext cx="8305800" cy="2438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217" y="1347075"/>
            <a:ext cx="6687366" cy="520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9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783" y="709469"/>
            <a:ext cx="7162800" cy="600075"/>
          </a:xfrm>
        </p:spPr>
        <p:txBody>
          <a:bodyPr/>
          <a:lstStyle/>
          <a:p>
            <a:pPr algn="ctr"/>
            <a:r>
              <a:rPr lang="en-US" dirty="0" smtClean="0"/>
              <a:t>Mchinji Operational Areas</a:t>
            </a:r>
            <a:endParaRPr lang="en-US" sz="2000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4114800"/>
            <a:ext cx="8305800" cy="2438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20" y="1600200"/>
            <a:ext cx="7584960" cy="464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8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Seed Distribution Days</a:t>
            </a:r>
            <a:endParaRPr lang="en-US" sz="2000" dirty="0"/>
          </a:p>
        </p:txBody>
      </p:sp>
      <p:sp>
        <p:nvSpPr>
          <p:cNvPr id="19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295400"/>
            <a:ext cx="8305800" cy="2819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r>
              <a:rPr lang="en-US" sz="1800" b="1" dirty="0" smtClean="0"/>
              <a:t>Overview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Training on land preparation conducted at distribution days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Lilongwe - Soya (22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- 25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November)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Mchinji – Groundnuts (29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November - 2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December)</a:t>
            </a:r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3733800"/>
            <a:ext cx="8305800" cy="2819400"/>
          </a:xfrm>
        </p:spPr>
        <p:txBody>
          <a:bodyPr/>
          <a:lstStyle/>
          <a:p>
            <a:pPr algn="just"/>
            <a:r>
              <a:rPr lang="en-US" sz="1800" b="1" dirty="0" smtClean="0"/>
              <a:t>Observations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Farmer turnover between registration and distribution day was a challenge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Seed packaging needs to be in accordance with distribution volumes</a:t>
            </a:r>
          </a:p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24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Germination</a:t>
            </a:r>
            <a:endParaRPr lang="en-US" sz="2000" dirty="0"/>
          </a:p>
        </p:txBody>
      </p:sp>
      <p:sp>
        <p:nvSpPr>
          <p:cNvPr id="19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295400"/>
            <a:ext cx="8305800" cy="2819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r>
              <a:rPr lang="en-US" sz="1800" b="1" dirty="0" smtClean="0"/>
              <a:t>Overview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Variable groundnut germination resulted in revised repayment rate from 150 Kgs to 75 Kgs NIS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Soya germination was good</a:t>
            </a:r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3733800"/>
            <a:ext cx="8305800" cy="2819400"/>
          </a:xfrm>
        </p:spPr>
        <p:txBody>
          <a:bodyPr/>
          <a:lstStyle/>
          <a:p>
            <a:pPr algn="just"/>
            <a:r>
              <a:rPr lang="en-US" sz="1800" b="1" dirty="0" smtClean="0"/>
              <a:t>Observations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/>
              <a:t>G</a:t>
            </a:r>
            <a:r>
              <a:rPr lang="en-US" sz="1800" dirty="0" smtClean="0"/>
              <a:t>ermination tests need be conducted before distribution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Careful packaging &amp; handling of groundnut seed is critical</a:t>
            </a:r>
          </a:p>
          <a:p>
            <a:pPr algn="just"/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72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Farmer Training Days</a:t>
            </a:r>
            <a:endParaRPr lang="en-US" sz="2000" dirty="0"/>
          </a:p>
        </p:txBody>
      </p:sp>
      <p:sp>
        <p:nvSpPr>
          <p:cNvPr id="19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295400"/>
            <a:ext cx="8305800" cy="2819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r>
              <a:rPr lang="en-US" sz="1800" b="1" dirty="0" smtClean="0"/>
              <a:t>Overview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Centralized training days held in each operational area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/>
              <a:t>Productivity Component &amp; ACE Services </a:t>
            </a:r>
            <a:r>
              <a:rPr lang="en-US" sz="1800" dirty="0" smtClean="0"/>
              <a:t>component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Training Day 1 – Weeding, pest &amp; disease management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/>
              <a:t>Training Day </a:t>
            </a:r>
            <a:r>
              <a:rPr lang="en-US" sz="1800" dirty="0" smtClean="0"/>
              <a:t>2 </a:t>
            </a:r>
            <a:r>
              <a:rPr lang="en-US" sz="1800" dirty="0"/>
              <a:t>– </a:t>
            </a:r>
            <a:r>
              <a:rPr lang="en-US" sz="1800" dirty="0" smtClean="0"/>
              <a:t>Harvesting, handling &amp; storage</a:t>
            </a:r>
            <a:endParaRPr lang="en-US" sz="1800" dirty="0"/>
          </a:p>
          <a:p>
            <a:pPr algn="just"/>
            <a:r>
              <a:rPr lang="en-US" sz="1800" dirty="0" smtClean="0"/>
              <a:t> </a:t>
            </a:r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3733800"/>
            <a:ext cx="8305800" cy="2819400"/>
          </a:xfrm>
        </p:spPr>
        <p:txBody>
          <a:bodyPr/>
          <a:lstStyle/>
          <a:p>
            <a:pPr algn="just"/>
            <a:endParaRPr lang="en-US" sz="1800" dirty="0" smtClean="0"/>
          </a:p>
          <a:p>
            <a:pPr algn="just"/>
            <a:r>
              <a:rPr lang="en-US" sz="1800" b="1" dirty="0" smtClean="0"/>
              <a:t>Observations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Attendance is an issue</a:t>
            </a:r>
            <a:endParaRPr lang="en-US" sz="1800" dirty="0"/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Can be challenging to keep large groups engaged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/>
              <a:t>Correct timing </a:t>
            </a:r>
            <a:r>
              <a:rPr lang="en-US" sz="1800" dirty="0"/>
              <a:t>d</a:t>
            </a:r>
            <a:r>
              <a:rPr lang="en-US" sz="1800" dirty="0" smtClean="0"/>
              <a:t>uring season is critical</a:t>
            </a:r>
          </a:p>
          <a:p>
            <a:pPr algn="just"/>
            <a:endParaRPr lang="en-US" sz="1800" dirty="0" smtClean="0"/>
          </a:p>
          <a:p>
            <a:pPr algn="just"/>
            <a:endParaRPr lang="en-US" sz="1400" dirty="0" smtClean="0"/>
          </a:p>
          <a:p>
            <a:pPr algn="just"/>
            <a:endParaRPr lang="en-US" sz="1300" dirty="0" smtClean="0"/>
          </a:p>
          <a:p>
            <a:pPr algn="just"/>
            <a:endParaRPr lang="en-US" sz="13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73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GAME STORES\.idlerc\Desktop\Training Day 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4916170" cy="2339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GAME STORES\.idlerc\Desktop\Training Day 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830" y="4114800"/>
            <a:ext cx="4904740" cy="2351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284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kd_EcoGreenPresDesign">
  <a:themeElements>
    <a:clrScheme name="my_theme">
      <a:dk1>
        <a:srgbClr val="6E5300"/>
      </a:dk1>
      <a:lt1>
        <a:srgbClr val="004C4C"/>
      </a:lt1>
      <a:dk2>
        <a:srgbClr val="53B948"/>
      </a:dk2>
      <a:lt2>
        <a:srgbClr val="000000"/>
      </a:lt2>
      <a:accent1>
        <a:srgbClr val="0C8948"/>
      </a:accent1>
      <a:accent2>
        <a:srgbClr val="11C165"/>
      </a:accent2>
      <a:accent3>
        <a:srgbClr val="6AF2AB"/>
      </a:accent3>
      <a:accent4>
        <a:srgbClr val="B4D030"/>
      </a:accent4>
      <a:accent5>
        <a:srgbClr val="DEEAA0"/>
      </a:accent5>
      <a:accent6>
        <a:srgbClr val="ECF3C9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C89E584-D43A-46D3-BAE8-EC39ECF3E5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13940</TotalTime>
  <Words>581</Words>
  <Application>Microsoft Office PowerPoint</Application>
  <PresentationFormat>On-screen Show (4:3)</PresentationFormat>
  <Paragraphs>155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Danube</vt:lpstr>
      <vt:lpstr>Inkd_EcoGreenPresDesign</vt:lpstr>
      <vt:lpstr>ACE/ATL CHITHUMBA MODEL Productivity Component   </vt:lpstr>
      <vt:lpstr>The Chithumba Model</vt:lpstr>
      <vt:lpstr>Farmer Identification</vt:lpstr>
      <vt:lpstr>Lilongwe Operational Areas</vt:lpstr>
      <vt:lpstr>Mchinji Operational Areas</vt:lpstr>
      <vt:lpstr>Seed Distribution Days</vt:lpstr>
      <vt:lpstr>Germination</vt:lpstr>
      <vt:lpstr>Farmer Training Days</vt:lpstr>
      <vt:lpstr>PowerPoint Presentation</vt:lpstr>
      <vt:lpstr>Repayment</vt:lpstr>
      <vt:lpstr>Soya Repayment by Group</vt:lpstr>
      <vt:lpstr>Groundnut Repayment by Group</vt:lpstr>
      <vt:lpstr>Phirilanjuzi Rural Aggregation Points</vt:lpstr>
      <vt:lpstr>Mchinji EPA Sections – Farmer Groups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</dc:title>
  <dc:creator>Neill</dc:creator>
  <cp:lastModifiedBy>USER</cp:lastModifiedBy>
  <cp:revision>327</cp:revision>
  <dcterms:created xsi:type="dcterms:W3CDTF">2011-02-28T10:49:25Z</dcterms:created>
  <dcterms:modified xsi:type="dcterms:W3CDTF">2017-06-29T08:18:24Z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TC019291629991</vt:lpwstr>
  </property>
</Properties>
</file>